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28-09-2016</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149350" y="698500"/>
            <a:ext cx="4656138" cy="349091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105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8935707-7F0A-435D-8F23-BA7B09387CC8}" type="slidenum">
              <a:rPr lang="en-IN" smtClean="0">
                <a:solidFill>
                  <a:srgbClr val="000000"/>
                </a:solidFill>
              </a:rPr>
              <a:pPr/>
              <a:t>1</a:t>
            </a:fld>
            <a:endParaRPr lang="en-IN" smtClean="0">
              <a:solidFill>
                <a:srgbClr val="000000"/>
              </a:solidFill>
            </a:endParaRPr>
          </a:p>
        </p:txBody>
      </p:sp>
    </p:spTree>
    <p:extLst>
      <p:ext uri="{BB962C8B-B14F-4D97-AF65-F5344CB8AC3E}">
        <p14:creationId xmlns:p14="http://schemas.microsoft.com/office/powerpoint/2010/main" val="294748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6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0" fontAlgn="base" hangingPunct="0">
              <a:spcBef>
                <a:spcPct val="0"/>
              </a:spcBef>
              <a:spcAft>
                <a:spcPct val="0"/>
              </a:spcAft>
              <a:defRPr>
                <a:latin typeface="Arial" charset="0"/>
                <a:cs typeface="Arial" charset="0"/>
              </a:defRPr>
            </a:lvl1pPr>
          </a:lstStyle>
          <a:p>
            <a:pPr>
              <a:defRPr/>
            </a:pPr>
            <a:fld id="{A98EF5D3-76DA-4350-8179-2E2693F02EDB}" type="datetimeFigureOut">
              <a:rPr lang="en-US"/>
              <a:pPr>
                <a:defRPr/>
              </a:pPr>
              <a:t>9/28/2016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0" fontAlgn="base" hangingPunct="0">
              <a:spcBef>
                <a:spcPct val="0"/>
              </a:spcBef>
              <a:spcAft>
                <a:spcPct val="0"/>
              </a:spcAft>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0" hangingPunct="0">
              <a:defRPr>
                <a:latin typeface="Arial" charset="0"/>
              </a:defRPr>
            </a:lvl1pPr>
          </a:lstStyle>
          <a:p>
            <a:pPr>
              <a:defRPr/>
            </a:pPr>
            <a:fld id="{A949F76E-6CE4-4174-84A4-368F35B610E1}" type="slidenum">
              <a:rPr lang="en-US"/>
              <a:pPr>
                <a:defRPr/>
              </a:pPr>
              <a:t>‹#›</a:t>
            </a:fld>
            <a:endParaRPr lang="en-US"/>
          </a:p>
        </p:txBody>
      </p:sp>
    </p:spTree>
    <p:extLst>
      <p:ext uri="{BB962C8B-B14F-4D97-AF65-F5344CB8AC3E}">
        <p14:creationId xmlns:p14="http://schemas.microsoft.com/office/powerpoint/2010/main" val="294007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3200"/>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152400" y="6705600"/>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1140" name="Rectangle 40"/>
          <p:cNvSpPr>
            <a:spLocks noChangeArrowheads="1"/>
          </p:cNvSpPr>
          <p:nvPr/>
        </p:nvSpPr>
        <p:spPr bwMode="auto">
          <a:xfrm>
            <a:off x="3205163" y="762000"/>
            <a:ext cx="5786437"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200" b="1" dirty="0">
                <a:solidFill>
                  <a:srgbClr val="0033CC"/>
                </a:solidFill>
                <a:latin typeface="Calibri" pitchFamily="34" charset="0"/>
              </a:rPr>
              <a:t>IDEA </a:t>
            </a:r>
            <a:r>
              <a:rPr lang="en-US" sz="1100" dirty="0">
                <a:solidFill>
                  <a:srgbClr val="000000"/>
                </a:solidFill>
                <a:latin typeface="Calibri" pitchFamily="34" charset="0"/>
              </a:rPr>
              <a:t>:- Fixture design needs to change by considering rigid resting </a:t>
            </a:r>
            <a:endParaRPr lang="en-US" altLang="en-US" sz="1100" dirty="0">
              <a:solidFill>
                <a:srgbClr val="000000"/>
              </a:solidFill>
              <a:latin typeface="Calibri" pitchFamily="34" charset="0"/>
            </a:endParaRPr>
          </a:p>
        </p:txBody>
      </p:sp>
      <p:sp>
        <p:nvSpPr>
          <p:cNvPr id="91141"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solidFill>
                <a:srgbClr val="000000"/>
              </a:solidFill>
              <a:latin typeface="Calibri" pitchFamily="34" charset="0"/>
            </a:endParaRPr>
          </a:p>
        </p:txBody>
      </p:sp>
      <p:sp>
        <p:nvSpPr>
          <p:cNvPr id="91142"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solidFill>
                <a:srgbClr val="000000"/>
              </a:solidFill>
              <a:latin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TPM CIRCLE NO :- </a:t>
            </a:r>
            <a:r>
              <a:rPr lang="en-US" sz="1050" b="1" dirty="0">
                <a:solidFill>
                  <a:prstClr val="black"/>
                </a:solidFill>
                <a:latin typeface="Calibri"/>
                <a:cs typeface="Arial" panose="020B0604020202020204" pitchFamily="34" charset="0"/>
              </a:rPr>
              <a:t>3</a:t>
            </a:r>
            <a:endParaRPr lang="en-US" sz="1050" b="1" dirty="0">
              <a:solidFill>
                <a:srgbClr val="0033CC"/>
              </a:solidFill>
              <a:latin typeface="Calibri"/>
              <a:cs typeface="Arial" panose="020B0604020202020204"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TPM CIRCLE NAME : P15 TEAM </a:t>
            </a:r>
            <a:endParaRPr lang="en-US" sz="1050" b="1" dirty="0">
              <a:solidFill>
                <a:prstClr val="black"/>
              </a:solidFill>
              <a:latin typeface="Calibri"/>
              <a:cs typeface="Arial" panose="020B0604020202020204" pitchFamily="34" charset="0"/>
            </a:endParaRP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DEPT :-</a:t>
            </a:r>
            <a:r>
              <a:rPr lang="en-US" sz="1050" dirty="0">
                <a:solidFill>
                  <a:srgbClr val="0033CC"/>
                </a:solidFill>
                <a:latin typeface="Calibri"/>
                <a:cs typeface="Arial" panose="020B0604020202020204" pitchFamily="34" charset="0"/>
              </a:rPr>
              <a:t>  </a:t>
            </a:r>
            <a:r>
              <a:rPr lang="en-US" sz="1050" b="1" dirty="0">
                <a:solidFill>
                  <a:prstClr val="black"/>
                </a:solidFill>
                <a:latin typeface="Calibri"/>
                <a:cs typeface="Arial" panose="020B0604020202020204" pitchFamily="34" charset="0"/>
              </a:rPr>
              <a:t>Assembly</a:t>
            </a:r>
          </a:p>
        </p:txBody>
      </p:sp>
      <p:sp>
        <p:nvSpPr>
          <p:cNvPr id="22" name="Rectangle 7"/>
          <p:cNvSpPr>
            <a:spLocks noChangeArrowheads="1"/>
          </p:cNvSpPr>
          <p:nvPr/>
        </p:nvSpPr>
        <p:spPr bwMode="auto">
          <a:xfrm>
            <a:off x="158750" y="609600"/>
            <a:ext cx="11430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CELL :-</a:t>
            </a:r>
            <a:r>
              <a:rPr lang="en-US" sz="1050" b="1" dirty="0">
                <a:solidFill>
                  <a:prstClr val="black"/>
                </a:solidFill>
                <a:latin typeface="Calibri"/>
                <a:cs typeface="Arial" panose="020B0604020202020204" pitchFamily="34" charset="0"/>
              </a:rPr>
              <a:t>A394</a:t>
            </a:r>
          </a:p>
        </p:txBody>
      </p:sp>
      <p:sp>
        <p:nvSpPr>
          <p:cNvPr id="23" name="Rectangle 8"/>
          <p:cNvSpPr>
            <a:spLocks noChangeArrowheads="1"/>
          </p:cNvSpPr>
          <p:nvPr/>
        </p:nvSpPr>
        <p:spPr bwMode="auto">
          <a:xfrm>
            <a:off x="1301750" y="609600"/>
            <a:ext cx="19034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CELL NAME:- </a:t>
            </a:r>
            <a:r>
              <a:rPr lang="en-US" sz="1050" b="1" dirty="0">
                <a:solidFill>
                  <a:prstClr val="black"/>
                </a:solidFill>
                <a:latin typeface="Calibri"/>
                <a:cs typeface="Arial" panose="020B0604020202020204" pitchFamily="34" charset="0"/>
              </a:rPr>
              <a:t>Decomp assly</a:t>
            </a: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RESULT AREA</a:t>
            </a:r>
          </a:p>
        </p:txBody>
      </p:sp>
      <p:sp>
        <p:nvSpPr>
          <p:cNvPr id="27" name="Rectangle 12"/>
          <p:cNvSpPr>
            <a:spLocks noChangeArrowheads="1"/>
          </p:cNvSpPr>
          <p:nvPr/>
        </p:nvSpPr>
        <p:spPr bwMode="auto">
          <a:xfrm>
            <a:off x="3205163" y="609600"/>
            <a:ext cx="3121025"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MACHINE / STAGE  :-  </a:t>
            </a:r>
            <a:r>
              <a:rPr lang="en-US" sz="1050" b="1" dirty="0">
                <a:solidFill>
                  <a:prstClr val="black"/>
                </a:solidFill>
                <a:latin typeface="Calibri"/>
                <a:cs typeface="Arial" panose="020B0604020202020204" pitchFamily="34" charset="0"/>
              </a:rPr>
              <a:t>A394Assembly Line </a:t>
            </a:r>
          </a:p>
        </p:txBody>
      </p:sp>
      <p:sp>
        <p:nvSpPr>
          <p:cNvPr id="28" name="Rectangle 13"/>
          <p:cNvSpPr>
            <a:spLocks noChangeArrowheads="1"/>
          </p:cNvSpPr>
          <p:nvPr/>
        </p:nvSpPr>
        <p:spPr bwMode="auto">
          <a:xfrm>
            <a:off x="6326188" y="609600"/>
            <a:ext cx="26654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OPERATION  :- </a:t>
            </a:r>
            <a:r>
              <a:rPr lang="en-US" sz="1050" b="1" dirty="0">
                <a:solidFill>
                  <a:prstClr val="black"/>
                </a:solidFill>
                <a:latin typeface="Calibri"/>
                <a:cs typeface="Arial" panose="020B0604020202020204" pitchFamily="34" charset="0"/>
              </a:rPr>
              <a:t>Plate pressing stage.</a:t>
            </a:r>
          </a:p>
        </p:txBody>
      </p:sp>
      <p:sp>
        <p:nvSpPr>
          <p:cNvPr id="91153"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KK</a:t>
            </a:r>
          </a:p>
        </p:txBody>
      </p:sp>
      <p:sp>
        <p:nvSpPr>
          <p:cNvPr id="91154"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sz="1600">
              <a:solidFill>
                <a:srgbClr val="000000"/>
              </a:solidFill>
              <a:latin typeface="Calibri" pitchFamily="34" charset="0"/>
            </a:endParaRPr>
          </a:p>
        </p:txBody>
      </p:sp>
      <p:sp>
        <p:nvSpPr>
          <p:cNvPr id="91155"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1F497D"/>
                </a:solidFill>
                <a:latin typeface="Arial"/>
                <a:cs typeface="Arial"/>
              </a:rPr>
              <a:t>KAIZEN  IDEA SHEET</a:t>
            </a:r>
          </a:p>
        </p:txBody>
      </p:sp>
      <p:sp>
        <p:nvSpPr>
          <p:cNvPr id="91156" name="Rectangle 17"/>
          <p:cNvSpPr>
            <a:spLocks noChangeArrowheads="1"/>
          </p:cNvSpPr>
          <p:nvPr/>
        </p:nvSpPr>
        <p:spPr bwMode="auto">
          <a:xfrm>
            <a:off x="5108575" y="152400"/>
            <a:ext cx="304800" cy="152400"/>
          </a:xfrm>
          <a:prstGeom prst="rect">
            <a:avLst/>
          </a:prstGeom>
          <a:solidFill>
            <a:srgbClr val="92D050"/>
          </a:solidFill>
          <a:ln w="9525">
            <a:solidFill>
              <a:schemeClr val="tx1"/>
            </a:solidFill>
            <a:miter lim="800000"/>
            <a:headEnd/>
            <a:tailEnd/>
          </a:ln>
        </p:spPr>
        <p:txBody>
          <a:bodyPr wrap="none" anchor="ctr"/>
          <a:lstStyle/>
          <a:p>
            <a:pPr algn="ctr" eaLnBrk="1" hangingPunct="1"/>
            <a:r>
              <a:rPr lang="en-US" sz="1000" b="1">
                <a:solidFill>
                  <a:srgbClr val="000000"/>
                </a:solidFill>
                <a:latin typeface="Calibri" pitchFamily="34" charset="0"/>
              </a:rPr>
              <a:t>QM</a:t>
            </a:r>
          </a:p>
        </p:txBody>
      </p:sp>
      <p:sp>
        <p:nvSpPr>
          <p:cNvPr id="91157"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PM</a:t>
            </a:r>
          </a:p>
        </p:txBody>
      </p:sp>
      <p:sp>
        <p:nvSpPr>
          <p:cNvPr id="91158"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JH</a:t>
            </a:r>
          </a:p>
        </p:txBody>
      </p:sp>
      <p:sp>
        <p:nvSpPr>
          <p:cNvPr id="91159"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SHE</a:t>
            </a:r>
          </a:p>
        </p:txBody>
      </p:sp>
      <p:sp>
        <p:nvSpPr>
          <p:cNvPr id="91160"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OT</a:t>
            </a:r>
          </a:p>
        </p:txBody>
      </p:sp>
      <p:sp>
        <p:nvSpPr>
          <p:cNvPr id="91161" name="Rectangle 22"/>
          <p:cNvSpPr>
            <a:spLocks noChangeArrowheads="1"/>
          </p:cNvSpPr>
          <p:nvPr/>
        </p:nvSpPr>
        <p:spPr bwMode="auto">
          <a:xfrm>
            <a:off x="6630988"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DM</a:t>
            </a:r>
          </a:p>
        </p:txBody>
      </p:sp>
      <p:sp>
        <p:nvSpPr>
          <p:cNvPr id="91162"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E&amp;T</a:t>
            </a:r>
          </a:p>
        </p:txBody>
      </p:sp>
      <p:sp>
        <p:nvSpPr>
          <p:cNvPr id="91163"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4"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5"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6"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7"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8"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69"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70"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1000">
              <a:solidFill>
                <a:srgbClr val="000000"/>
              </a:solidFill>
              <a:latin typeface="Calibri" pitchFamily="34" charset="0"/>
            </a:endParaRPr>
          </a:p>
        </p:txBody>
      </p:sp>
      <p:sp>
        <p:nvSpPr>
          <p:cNvPr id="91171"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P</a:t>
            </a:r>
          </a:p>
        </p:txBody>
      </p:sp>
      <p:sp>
        <p:nvSpPr>
          <p:cNvPr id="91172" name="Rectangle 33"/>
          <p:cNvSpPr>
            <a:spLocks noChangeArrowheads="1"/>
          </p:cNvSpPr>
          <p:nvPr/>
        </p:nvSpPr>
        <p:spPr bwMode="auto">
          <a:xfrm>
            <a:off x="5108575" y="457200"/>
            <a:ext cx="304800" cy="152400"/>
          </a:xfrm>
          <a:prstGeom prst="rect">
            <a:avLst/>
          </a:prstGeom>
          <a:solidFill>
            <a:srgbClr val="92D050"/>
          </a:solidFill>
          <a:ln w="9525">
            <a:solidFill>
              <a:schemeClr val="tx1"/>
            </a:solidFill>
            <a:miter lim="800000"/>
            <a:headEnd/>
            <a:tailEnd/>
          </a:ln>
        </p:spPr>
        <p:txBody>
          <a:bodyPr wrap="none" anchor="ctr"/>
          <a:lstStyle/>
          <a:p>
            <a:pPr algn="ctr" eaLnBrk="1" hangingPunct="1"/>
            <a:r>
              <a:rPr lang="en-US" sz="1000">
                <a:solidFill>
                  <a:srgbClr val="000000"/>
                </a:solidFill>
                <a:latin typeface="Calibri" pitchFamily="34" charset="0"/>
              </a:rPr>
              <a:t>Q</a:t>
            </a:r>
          </a:p>
        </p:txBody>
      </p:sp>
      <p:sp>
        <p:nvSpPr>
          <p:cNvPr id="91173" name="Rectangle 34"/>
          <p:cNvSpPr>
            <a:spLocks noChangeArrowheads="1"/>
          </p:cNvSpPr>
          <p:nvPr/>
        </p:nvSpPr>
        <p:spPr bwMode="auto">
          <a:xfrm>
            <a:off x="5413375" y="457200"/>
            <a:ext cx="608013" cy="152400"/>
          </a:xfrm>
          <a:prstGeom prst="rect">
            <a:avLst/>
          </a:prstGeom>
          <a:solidFill>
            <a:srgbClr val="92D050"/>
          </a:solidFill>
          <a:ln w="9525">
            <a:solidFill>
              <a:schemeClr val="tx1"/>
            </a:solidFill>
            <a:miter lim="800000"/>
            <a:headEnd/>
            <a:tailEnd/>
          </a:ln>
        </p:spPr>
        <p:txBody>
          <a:bodyPr wrap="none" anchor="ctr"/>
          <a:lstStyle/>
          <a:p>
            <a:pPr eaLnBrk="1" hangingPunct="1"/>
            <a:r>
              <a:rPr lang="en-US" sz="500" b="1">
                <a:solidFill>
                  <a:srgbClr val="000000"/>
                </a:solidFill>
                <a:latin typeface="Calibri" pitchFamily="34" charset="0"/>
              </a:rPr>
              <a:t> </a:t>
            </a:r>
            <a:r>
              <a:rPr lang="en-US" sz="1000" b="1">
                <a:solidFill>
                  <a:srgbClr val="000000"/>
                </a:solidFill>
                <a:latin typeface="Calibri" pitchFamily="34" charset="0"/>
              </a:rPr>
              <a:t>A</a:t>
            </a:r>
            <a:endParaRPr lang="en-US" sz="500" b="1">
              <a:solidFill>
                <a:srgbClr val="000000"/>
              </a:solidFill>
              <a:latin typeface="Calibri" pitchFamily="34" charset="0"/>
            </a:endParaRPr>
          </a:p>
        </p:txBody>
      </p:sp>
      <p:sp>
        <p:nvSpPr>
          <p:cNvPr id="91174"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C</a:t>
            </a:r>
          </a:p>
        </p:txBody>
      </p:sp>
      <p:sp>
        <p:nvSpPr>
          <p:cNvPr id="91175"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D</a:t>
            </a:r>
          </a:p>
        </p:txBody>
      </p:sp>
      <p:sp>
        <p:nvSpPr>
          <p:cNvPr id="91176" name="Rectangle 37"/>
          <p:cNvSpPr>
            <a:spLocks noChangeArrowheads="1"/>
          </p:cNvSpPr>
          <p:nvPr/>
        </p:nvSpPr>
        <p:spPr bwMode="auto">
          <a:xfrm>
            <a:off x="6630988"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000" b="1">
                <a:solidFill>
                  <a:srgbClr val="000000"/>
                </a:solidFill>
                <a:latin typeface="Calibri" pitchFamily="34" charset="0"/>
              </a:rPr>
              <a:t>S</a:t>
            </a:r>
          </a:p>
        </p:txBody>
      </p:sp>
      <p:sp>
        <p:nvSpPr>
          <p:cNvPr id="91177"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folHlink"/>
                </a:solidFill>
              </a14:hiddenFill>
            </a:ext>
          </a:extLst>
        </p:spPr>
        <p:txBody>
          <a:bodyPr wrap="none" anchor="ctr"/>
          <a:lstStyle/>
          <a:p>
            <a:pPr algn="ctr" eaLnBrk="1" hangingPunct="1"/>
            <a:r>
              <a:rPr lang="en-US" sz="1000" b="1">
                <a:solidFill>
                  <a:srgbClr val="000000"/>
                </a:solidFill>
                <a:latin typeface="Calibri" pitchFamily="34" charset="0"/>
              </a:rPr>
              <a:t>M</a:t>
            </a:r>
          </a:p>
        </p:txBody>
      </p:sp>
      <p:sp>
        <p:nvSpPr>
          <p:cNvPr id="91178" name="Rectangle 39"/>
          <p:cNvSpPr>
            <a:spLocks noChangeArrowheads="1"/>
          </p:cNvSpPr>
          <p:nvPr/>
        </p:nvSpPr>
        <p:spPr bwMode="auto">
          <a:xfrm>
            <a:off x="158750" y="762000"/>
            <a:ext cx="3046413"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sz="1200" b="1">
                <a:solidFill>
                  <a:srgbClr val="0000CC"/>
                </a:solidFill>
                <a:latin typeface="Calibri" pitchFamily="34" charset="0"/>
              </a:rPr>
              <a:t>KAIZEN THEME : </a:t>
            </a:r>
            <a:r>
              <a:rPr lang="en-US" sz="1100">
                <a:solidFill>
                  <a:srgbClr val="000000"/>
                </a:solidFill>
                <a:latin typeface="Calibri" pitchFamily="34" charset="0"/>
              </a:rPr>
              <a:t>To reduce 'Inprocess rejection on A187 plate Bend</a:t>
            </a:r>
            <a:endParaRPr lang="en-US" altLang="en-US" sz="1100">
              <a:solidFill>
                <a:srgbClr val="000000"/>
              </a:solidFill>
              <a:latin typeface="Calibri" pitchFamily="34" charset="0"/>
            </a:endParaRPr>
          </a:p>
        </p:txBody>
      </p:sp>
      <p:sp>
        <p:nvSpPr>
          <p:cNvPr id="91179" name="Rectangle 41"/>
          <p:cNvSpPr>
            <a:spLocks noChangeArrowheads="1"/>
          </p:cNvSpPr>
          <p:nvPr/>
        </p:nvSpPr>
        <p:spPr bwMode="auto">
          <a:xfrm>
            <a:off x="158750" y="1371600"/>
            <a:ext cx="3046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r>
              <a:rPr lang="en-US" sz="1000" b="1">
                <a:solidFill>
                  <a:srgbClr val="0033CC"/>
                </a:solidFill>
                <a:latin typeface="Calibri" pitchFamily="34" charset="0"/>
              </a:rPr>
              <a:t>WIDELY/DEEPLY:-</a:t>
            </a:r>
            <a:endParaRPr lang="en-US" sz="800" b="1">
              <a:solidFill>
                <a:srgbClr val="0033CC"/>
              </a:solidFill>
              <a:latin typeface="Calibri" pitchFamily="34" charset="0"/>
            </a:endParaRPr>
          </a:p>
        </p:txBody>
      </p:sp>
      <p:sp>
        <p:nvSpPr>
          <p:cNvPr id="91180" name="Rectangle 42"/>
          <p:cNvSpPr>
            <a:spLocks noChangeArrowheads="1"/>
          </p:cNvSpPr>
          <p:nvPr/>
        </p:nvSpPr>
        <p:spPr bwMode="auto">
          <a:xfrm>
            <a:off x="158750" y="1600200"/>
            <a:ext cx="30464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6600"/>
                </a:solidFill>
                <a:miter lim="800000"/>
                <a:headEnd/>
                <a:tailEnd/>
              </a14:hiddenLine>
            </a:ext>
          </a:extLst>
        </p:spPr>
        <p:txBody>
          <a:bodyPr/>
          <a:lstStyle/>
          <a:p>
            <a:pPr eaLnBrk="1" hangingPunct="1"/>
            <a:r>
              <a:rPr lang="en-US" sz="1200" b="1">
                <a:solidFill>
                  <a:srgbClr val="0033CC"/>
                </a:solidFill>
                <a:latin typeface="Calibri" pitchFamily="34" charset="0"/>
              </a:rPr>
              <a:t>PROBLEM / PRESENT STATUS :-</a:t>
            </a:r>
            <a:r>
              <a:rPr lang="en-US" sz="1100">
                <a:solidFill>
                  <a:srgbClr val="000000"/>
                </a:solidFill>
                <a:latin typeface="Calibri" pitchFamily="34" charset="0"/>
              </a:rPr>
              <a:t>Plate bending during pin pressing</a:t>
            </a:r>
          </a:p>
          <a:p>
            <a:pPr eaLnBrk="1" hangingPunct="1"/>
            <a:endParaRPr lang="en-US" sz="1200" b="1">
              <a:solidFill>
                <a:srgbClr val="000000"/>
              </a:solidFill>
              <a:latin typeface="Calibri" pitchFamily="34" charset="0"/>
            </a:endParaRPr>
          </a:p>
          <a:p>
            <a:pPr eaLnBrk="1" hangingPunct="1"/>
            <a:endParaRPr lang="en-US" sz="1200" b="1">
              <a:solidFill>
                <a:srgbClr val="000000"/>
              </a:solidFill>
              <a:latin typeface="Calibri" pitchFamily="34" charset="0"/>
            </a:endParaRPr>
          </a:p>
          <a:p>
            <a:pPr eaLnBrk="1" hangingPunct="1"/>
            <a:endParaRPr lang="en-US" sz="1200" b="1">
              <a:solidFill>
                <a:srgbClr val="000000"/>
              </a:solidFill>
              <a:latin typeface="Calibri" pitchFamily="34" charset="0"/>
            </a:endParaRPr>
          </a:p>
          <a:p>
            <a:pPr eaLnBrk="1" hangingPunct="1"/>
            <a:endParaRPr lang="en-US" altLang="en-US" sz="1100" b="1">
              <a:solidFill>
                <a:srgbClr val="000000"/>
              </a:solidFill>
              <a:latin typeface="Calibri" pitchFamily="34" charset="0"/>
            </a:endParaRPr>
          </a:p>
        </p:txBody>
      </p:sp>
      <p:sp>
        <p:nvSpPr>
          <p:cNvPr id="91181" name="Rectangle 43"/>
          <p:cNvSpPr>
            <a:spLocks noChangeArrowheads="1"/>
          </p:cNvSpPr>
          <p:nvPr/>
        </p:nvSpPr>
        <p:spPr bwMode="auto">
          <a:xfrm>
            <a:off x="3205163" y="1143000"/>
            <a:ext cx="3273425" cy="274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sz="1200" b="1" dirty="0">
                <a:solidFill>
                  <a:srgbClr val="0033CC"/>
                </a:solidFill>
                <a:latin typeface="Calibri" pitchFamily="34" charset="0"/>
              </a:rPr>
              <a:t>COUNTERMEASURE:- </a:t>
            </a:r>
            <a:r>
              <a:rPr lang="en-US" sz="1100" dirty="0">
                <a:solidFill>
                  <a:srgbClr val="000000"/>
                </a:solidFill>
                <a:latin typeface="Calibri" pitchFamily="34" charset="0"/>
              </a:rPr>
              <a:t>Fixture design changed instead of 6mm area of resting increased to cover whole length of component</a:t>
            </a:r>
          </a:p>
          <a:p>
            <a:pPr eaLnBrk="1" hangingPunct="1"/>
            <a:endParaRPr lang="en-US" sz="1200" b="1" dirty="0">
              <a:solidFill>
                <a:srgbClr val="000000"/>
              </a:solidFill>
              <a:latin typeface="Calibri" pitchFamily="34" charset="0"/>
            </a:endParaRPr>
          </a:p>
          <a:p>
            <a:pPr eaLnBrk="1" hangingPunct="1"/>
            <a:endParaRPr lang="en-US" sz="1200" b="1" dirty="0">
              <a:solidFill>
                <a:srgbClr val="000000"/>
              </a:solidFill>
              <a:latin typeface="Calibri" pitchFamily="34" charset="0"/>
            </a:endParaRPr>
          </a:p>
          <a:p>
            <a:pPr eaLnBrk="1" hangingPunct="1"/>
            <a:endParaRPr lang="en-US" sz="1200" b="1" dirty="0">
              <a:solidFill>
                <a:srgbClr val="000000"/>
              </a:solidFill>
              <a:latin typeface="Calibri" pitchFamily="34" charset="0"/>
            </a:endParaRPr>
          </a:p>
          <a:p>
            <a:pPr eaLnBrk="1" hangingPunct="1"/>
            <a:endParaRPr lang="en-US" sz="1200" b="1" dirty="0">
              <a:solidFill>
                <a:srgbClr val="000000"/>
              </a:solidFill>
              <a:latin typeface="Calibri" pitchFamily="34" charset="0"/>
            </a:endParaRPr>
          </a:p>
          <a:p>
            <a:pPr eaLnBrk="1" hangingPunct="1"/>
            <a:endParaRPr lang="en-US" sz="1200" b="1" dirty="0">
              <a:solidFill>
                <a:srgbClr val="000000"/>
              </a:solidFill>
              <a:latin typeface="Calibri" pitchFamily="34" charset="0"/>
            </a:endParaRPr>
          </a:p>
          <a:p>
            <a:pPr eaLnBrk="1" hangingPunct="1"/>
            <a:endParaRPr lang="en-US" sz="1200" b="1" dirty="0">
              <a:solidFill>
                <a:srgbClr val="000000"/>
              </a:solidFill>
              <a:latin typeface="Calibri" pitchFamily="34" charset="0"/>
            </a:endParaRPr>
          </a:p>
          <a:p>
            <a:pPr algn="ctr" eaLnBrk="1" hangingPunct="1"/>
            <a:endParaRPr lang="en-US" sz="1400" b="1" dirty="0">
              <a:solidFill>
                <a:srgbClr val="000000"/>
              </a:solidFill>
              <a:latin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srgbClr val="0033CC"/>
                </a:solidFill>
                <a:latin typeface="Calibri"/>
                <a:cs typeface="Arial" panose="020B0604020202020204" pitchFamily="34" charset="0"/>
              </a:rPr>
              <a:t>KAIZEN FINISH</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prstClr val="black"/>
                </a:solidFill>
                <a:latin typeface="Calibri"/>
                <a:cs typeface="Arial" panose="020B0604020202020204" pitchFamily="34" charset="0"/>
              </a:rPr>
              <a:t>443 No.</a:t>
            </a: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a:solidFill>
                  <a:prstClr val="black"/>
                </a:solidFill>
                <a:latin typeface="Calibri"/>
                <a:cs typeface="Arial" panose="020B0604020202020204" pitchFamily="34" charset="0"/>
              </a:rPr>
              <a:t>0 No.</a:t>
            </a: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smtClean="0">
                <a:solidFill>
                  <a:prstClr val="black"/>
                </a:solidFill>
                <a:latin typeface="Calibri"/>
                <a:cs typeface="Arial" panose="020B0604020202020204" pitchFamily="34" charset="0"/>
              </a:rPr>
              <a:t>01.08.2016</a:t>
            </a:r>
            <a:endParaRPr lang="en-US" sz="1050" b="1" dirty="0">
              <a:solidFill>
                <a:prstClr val="black"/>
              </a:solidFill>
              <a:latin typeface="Calibri"/>
              <a:cs typeface="Arial" panose="020B0604020202020204"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fontAlgn="auto" hangingPunct="1">
              <a:spcBef>
                <a:spcPts val="0"/>
              </a:spcBef>
              <a:spcAft>
                <a:spcPts val="0"/>
              </a:spcAft>
              <a:defRPr/>
            </a:pPr>
            <a:r>
              <a:rPr lang="en-US" sz="1050" b="1" dirty="0" smtClean="0">
                <a:solidFill>
                  <a:prstClr val="black"/>
                </a:solidFill>
                <a:latin typeface="Calibri"/>
                <a:cs typeface="Arial" panose="020B0604020202020204" pitchFamily="34" charset="0"/>
              </a:rPr>
              <a:t>22.08.2016</a:t>
            </a:r>
            <a:endParaRPr lang="en-US" sz="1050" b="1" dirty="0">
              <a:solidFill>
                <a:prstClr val="black"/>
              </a:solidFill>
              <a:latin typeface="Calibri"/>
              <a:cs typeface="Arial" panose="020B0604020202020204" pitchFamily="34" charset="0"/>
            </a:endParaRPr>
          </a:p>
        </p:txBody>
      </p:sp>
      <p:sp>
        <p:nvSpPr>
          <p:cNvPr id="91190" name="Rectangle 52"/>
          <p:cNvSpPr>
            <a:spLocks noChangeArrowheads="1"/>
          </p:cNvSpPr>
          <p:nvPr/>
        </p:nvSpPr>
        <p:spPr bwMode="auto">
          <a:xfrm>
            <a:off x="6478588" y="1905000"/>
            <a:ext cx="25130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r>
              <a:rPr lang="en-US" sz="1100" b="1">
                <a:solidFill>
                  <a:srgbClr val="0033CC"/>
                </a:solidFill>
                <a:latin typeface="Calibri" pitchFamily="34" charset="0"/>
              </a:rPr>
              <a:t>TEAM MEMBERS :- </a:t>
            </a:r>
          </a:p>
        </p:txBody>
      </p:sp>
      <p:sp>
        <p:nvSpPr>
          <p:cNvPr id="91191"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r>
              <a:rPr lang="en-US" sz="1100" b="1">
                <a:solidFill>
                  <a:srgbClr val="0033CC"/>
                </a:solidFill>
                <a:latin typeface="Calibri" pitchFamily="34" charset="0"/>
              </a:rPr>
              <a:t>BENEFITS :-</a:t>
            </a:r>
          </a:p>
        </p:txBody>
      </p:sp>
      <p:sp>
        <p:nvSpPr>
          <p:cNvPr id="91192"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marL="228600" indent="-228600" eaLnBrk="1" hangingPunct="1">
              <a:buFontTx/>
              <a:buAutoNum type="arabicPeriod"/>
            </a:pPr>
            <a:r>
              <a:rPr lang="en-US" altLang="en-US" sz="1100">
                <a:solidFill>
                  <a:srgbClr val="000000"/>
                </a:solidFill>
                <a:latin typeface="Calibri" pitchFamily="34" charset="0"/>
              </a:rPr>
              <a:t>Prevent Re-occurrence of Customer Complaint.</a:t>
            </a:r>
          </a:p>
          <a:p>
            <a:pPr marL="228600" indent="-228600" eaLnBrk="1" hangingPunct="1">
              <a:buFontTx/>
              <a:buAutoNum type="arabicPeriod"/>
            </a:pPr>
            <a:r>
              <a:rPr lang="en-US" altLang="en-US" sz="1100">
                <a:solidFill>
                  <a:srgbClr val="000000"/>
                </a:solidFill>
                <a:latin typeface="Calibri" pitchFamily="34" charset="0"/>
              </a:rPr>
              <a:t>Reduce COPQ.</a:t>
            </a:r>
          </a:p>
        </p:txBody>
      </p:sp>
      <p:sp>
        <p:nvSpPr>
          <p:cNvPr id="91193" name="Rectangle 59"/>
          <p:cNvSpPr>
            <a:spLocks noChangeArrowheads="1"/>
          </p:cNvSpPr>
          <p:nvPr/>
        </p:nvSpPr>
        <p:spPr bwMode="auto">
          <a:xfrm>
            <a:off x="158750" y="6475413"/>
            <a:ext cx="3046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200" b="1">
                <a:solidFill>
                  <a:srgbClr val="0000CC"/>
                </a:solidFill>
                <a:latin typeface="Calibri" pitchFamily="34" charset="0"/>
              </a:rPr>
              <a:t>MANAGER’S SIGN :- </a:t>
            </a:r>
            <a:r>
              <a:rPr lang="en-US" sz="1200" b="1">
                <a:solidFill>
                  <a:srgbClr val="000000"/>
                </a:solidFill>
                <a:latin typeface="Calibri" pitchFamily="34" charset="0"/>
              </a:rPr>
              <a:t>Anil Shende</a:t>
            </a:r>
          </a:p>
        </p:txBody>
      </p:sp>
      <p:sp>
        <p:nvSpPr>
          <p:cNvPr id="91194" name="Rectangle 60"/>
          <p:cNvSpPr>
            <a:spLocks noChangeArrowheads="1"/>
          </p:cNvSpPr>
          <p:nvPr/>
        </p:nvSpPr>
        <p:spPr bwMode="auto">
          <a:xfrm>
            <a:off x="158750" y="6246813"/>
            <a:ext cx="3046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200" b="1" dirty="0">
                <a:solidFill>
                  <a:srgbClr val="0000CC"/>
                </a:solidFill>
                <a:latin typeface="Calibri" pitchFamily="34" charset="0"/>
              </a:rPr>
              <a:t>REGISTERED BY </a:t>
            </a:r>
            <a:r>
              <a:rPr lang="en-US" sz="1200" b="1" dirty="0" smtClean="0">
                <a:solidFill>
                  <a:srgbClr val="0000CC"/>
                </a:solidFill>
                <a:latin typeface="Calibri" pitchFamily="34" charset="0"/>
              </a:rPr>
              <a:t>:- Sushma</a:t>
            </a:r>
            <a:endParaRPr lang="en-US" sz="1200" b="1" dirty="0">
              <a:solidFill>
                <a:srgbClr val="000000"/>
              </a:solidFill>
              <a:latin typeface="Calibri" pitchFamily="34" charset="0"/>
            </a:endParaRPr>
          </a:p>
        </p:txBody>
      </p:sp>
      <p:sp>
        <p:nvSpPr>
          <p:cNvPr id="91195" name="Rectangle 61"/>
          <p:cNvSpPr>
            <a:spLocks noChangeArrowheads="1"/>
          </p:cNvSpPr>
          <p:nvPr/>
        </p:nvSpPr>
        <p:spPr bwMode="auto">
          <a:xfrm>
            <a:off x="158750" y="6018213"/>
            <a:ext cx="30464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200" b="1" dirty="0">
                <a:solidFill>
                  <a:srgbClr val="0000CC"/>
                </a:solidFill>
                <a:latin typeface="Calibri" pitchFamily="34" charset="0"/>
              </a:rPr>
              <a:t>REGISTRATION NO. &amp; DATE: </a:t>
            </a:r>
            <a:r>
              <a:rPr lang="en-US" sz="1200" dirty="0" smtClean="0">
                <a:solidFill>
                  <a:srgbClr val="000000"/>
                </a:solidFill>
                <a:latin typeface="Calibri" pitchFamily="34" charset="0"/>
              </a:rPr>
              <a:t>01.08.2016</a:t>
            </a:r>
            <a:endParaRPr lang="en-US" sz="1200" dirty="0">
              <a:solidFill>
                <a:srgbClr val="000000"/>
              </a:solidFill>
              <a:latin typeface="Calibri" pitchFamily="34" charset="0"/>
            </a:endParaRPr>
          </a:p>
        </p:txBody>
      </p:sp>
      <p:sp>
        <p:nvSpPr>
          <p:cNvPr id="91196" name="Rectangle 62"/>
          <p:cNvSpPr>
            <a:spLocks noChangeArrowheads="1"/>
          </p:cNvSpPr>
          <p:nvPr/>
        </p:nvSpPr>
        <p:spPr bwMode="auto">
          <a:xfrm>
            <a:off x="158750" y="3886200"/>
            <a:ext cx="3046413" cy="17510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sz="1200" b="1" dirty="0">
                <a:solidFill>
                  <a:srgbClr val="0000CC"/>
                </a:solidFill>
                <a:latin typeface="Calibri" pitchFamily="34" charset="0"/>
              </a:rPr>
              <a:t>WHY - WHY ANALYSIS :- </a:t>
            </a:r>
          </a:p>
          <a:p>
            <a:pPr eaLnBrk="1" hangingPunct="1"/>
            <a:r>
              <a:rPr lang="en-US" altLang="en-US" sz="1200" b="1" dirty="0">
                <a:solidFill>
                  <a:srgbClr val="0000CC"/>
                </a:solidFill>
                <a:latin typeface="Calibri" pitchFamily="34" charset="0"/>
              </a:rPr>
              <a:t>Why1:  </a:t>
            </a:r>
            <a:r>
              <a:rPr lang="en-US" altLang="en-US" sz="1100" dirty="0">
                <a:solidFill>
                  <a:srgbClr val="000000"/>
                </a:solidFill>
                <a:latin typeface="Calibri" pitchFamily="34" charset="0"/>
              </a:rPr>
              <a:t>Plate bend while pin pressing</a:t>
            </a:r>
          </a:p>
          <a:p>
            <a:pPr eaLnBrk="1" hangingPunct="1"/>
            <a:r>
              <a:rPr lang="en-US" altLang="en-US" sz="1200" b="1" dirty="0">
                <a:solidFill>
                  <a:srgbClr val="0000CC"/>
                </a:solidFill>
                <a:latin typeface="Calibri" pitchFamily="34" charset="0"/>
              </a:rPr>
              <a:t>Why 2: </a:t>
            </a:r>
            <a:r>
              <a:rPr lang="en-US" altLang="en-US" sz="1100" dirty="0">
                <a:solidFill>
                  <a:srgbClr val="000000"/>
                </a:solidFill>
                <a:latin typeface="Calibri" pitchFamily="34" charset="0"/>
              </a:rPr>
              <a:t>plate getting tilt while pressing</a:t>
            </a:r>
            <a:endParaRPr lang="en-US" sz="1100" dirty="0">
              <a:solidFill>
                <a:srgbClr val="000000"/>
              </a:solidFill>
              <a:latin typeface="Calibri" pitchFamily="34" charset="0"/>
            </a:endParaRPr>
          </a:p>
          <a:p>
            <a:pPr eaLnBrk="1" hangingPunct="1"/>
            <a:r>
              <a:rPr lang="en-US" altLang="en-US" sz="1200" b="1" dirty="0">
                <a:solidFill>
                  <a:srgbClr val="0000CC"/>
                </a:solidFill>
                <a:latin typeface="Calibri" pitchFamily="34" charset="0"/>
              </a:rPr>
              <a:t>Why 3</a:t>
            </a:r>
            <a:r>
              <a:rPr lang="en-US" altLang="en-US" sz="1100" dirty="0">
                <a:solidFill>
                  <a:srgbClr val="000000"/>
                </a:solidFill>
                <a:latin typeface="Calibri" pitchFamily="34" charset="0"/>
              </a:rPr>
              <a:t>:  Inadequate area for resting</a:t>
            </a:r>
            <a:endParaRPr lang="en-US" sz="1100" dirty="0">
              <a:solidFill>
                <a:srgbClr val="000000"/>
              </a:solidFill>
              <a:latin typeface="Calibri" pitchFamily="34" charset="0"/>
            </a:endParaRPr>
          </a:p>
          <a:p>
            <a:pPr eaLnBrk="1" hangingPunct="1"/>
            <a:r>
              <a:rPr lang="en-US" altLang="en-US" sz="1200" b="1" dirty="0">
                <a:solidFill>
                  <a:srgbClr val="0000CC"/>
                </a:solidFill>
                <a:latin typeface="Calibri" pitchFamily="34" charset="0"/>
              </a:rPr>
              <a:t>Why 4:  </a:t>
            </a:r>
            <a:r>
              <a:rPr lang="en-US" altLang="en-US" sz="1100" dirty="0">
                <a:solidFill>
                  <a:srgbClr val="000000"/>
                </a:solidFill>
                <a:latin typeface="Calibri" pitchFamily="34" charset="0"/>
              </a:rPr>
              <a:t>Wrong fixture design.</a:t>
            </a:r>
            <a:endParaRPr lang="en-US" sz="1100" dirty="0">
              <a:solidFill>
                <a:srgbClr val="000000"/>
              </a:solidFill>
              <a:latin typeface="Calibri" pitchFamily="34" charset="0"/>
            </a:endParaRPr>
          </a:p>
          <a:p>
            <a:pPr eaLnBrk="1" hangingPunct="1"/>
            <a:endParaRPr lang="en-US" sz="1100" dirty="0">
              <a:solidFill>
                <a:srgbClr val="000000"/>
              </a:solidFill>
              <a:latin typeface="Calibri" pitchFamily="34" charset="0"/>
            </a:endParaRPr>
          </a:p>
        </p:txBody>
      </p:sp>
      <p:sp>
        <p:nvSpPr>
          <p:cNvPr id="91197" name="Rectangle 63"/>
          <p:cNvSpPr>
            <a:spLocks noChangeArrowheads="1"/>
          </p:cNvSpPr>
          <p:nvPr/>
        </p:nvSpPr>
        <p:spPr bwMode="auto">
          <a:xfrm>
            <a:off x="3205163" y="3886200"/>
            <a:ext cx="3273425" cy="28178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1" hangingPunct="1"/>
            <a:r>
              <a:rPr lang="en-US" sz="1100" b="1">
                <a:solidFill>
                  <a:srgbClr val="0000CC"/>
                </a:solidFill>
                <a:latin typeface="Calibri" pitchFamily="34" charset="0"/>
              </a:rPr>
              <a:t>RESULT :-</a:t>
            </a: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a:p>
            <a:pPr eaLnBrk="1" hangingPunct="1"/>
            <a:endParaRPr lang="en-US" sz="1100" b="1">
              <a:solidFill>
                <a:srgbClr val="0000CC"/>
              </a:solidFill>
              <a:latin typeface="Calibri" pitchFamily="34" charset="0"/>
            </a:endParaRPr>
          </a:p>
        </p:txBody>
      </p:sp>
      <p:sp>
        <p:nvSpPr>
          <p:cNvPr id="91198"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200" b="1">
                <a:solidFill>
                  <a:srgbClr val="0000CC"/>
                </a:solidFill>
                <a:latin typeface="Calibri" pitchFamily="34" charset="0"/>
              </a:rPr>
              <a:t>KAIZEN SUSTENANCE</a:t>
            </a:r>
          </a:p>
        </p:txBody>
      </p:sp>
      <p:sp>
        <p:nvSpPr>
          <p:cNvPr id="91199" name="Rectangle 105"/>
          <p:cNvSpPr>
            <a:spLocks noChangeArrowheads="1"/>
          </p:cNvSpPr>
          <p:nvPr/>
        </p:nvSpPr>
        <p:spPr bwMode="auto">
          <a:xfrm>
            <a:off x="158750" y="152400"/>
            <a:ext cx="8832850" cy="65516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solidFill>
                <a:srgbClr val="000000"/>
              </a:solidFill>
              <a:latin typeface="Calibri" pitchFamily="34" charset="0"/>
            </a:endParaRPr>
          </a:p>
        </p:txBody>
      </p:sp>
      <p:sp>
        <p:nvSpPr>
          <p:cNvPr id="91200" name="Line 83"/>
          <p:cNvSpPr>
            <a:spLocks noChangeShapeType="1"/>
          </p:cNvSpPr>
          <p:nvPr/>
        </p:nvSpPr>
        <p:spPr bwMode="auto">
          <a:xfrm>
            <a:off x="6326188" y="1979613"/>
            <a:ext cx="0" cy="2682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201" name="Rectangle 84"/>
          <p:cNvSpPr>
            <a:spLocks noChangeArrowheads="1"/>
          </p:cNvSpPr>
          <p:nvPr/>
        </p:nvSpPr>
        <p:spPr bwMode="auto">
          <a:xfrm>
            <a:off x="3281363" y="1371600"/>
            <a:ext cx="18415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en-US" sz="1200">
              <a:solidFill>
                <a:srgbClr val="000000"/>
              </a:solidFill>
              <a:latin typeface="Calibri" pitchFamily="34" charset="0"/>
            </a:endParaRPr>
          </a:p>
        </p:txBody>
      </p:sp>
      <p:sp>
        <p:nvSpPr>
          <p:cNvPr id="91202" name="Rectangle 82"/>
          <p:cNvSpPr>
            <a:spLocks noChangeArrowheads="1"/>
          </p:cNvSpPr>
          <p:nvPr/>
        </p:nvSpPr>
        <p:spPr bwMode="auto">
          <a:xfrm>
            <a:off x="158750" y="5637213"/>
            <a:ext cx="29702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1" dirty="0">
                <a:solidFill>
                  <a:srgbClr val="FF0000"/>
                </a:solidFill>
                <a:latin typeface="Calibri" pitchFamily="34" charset="0"/>
              </a:rPr>
              <a:t>ROOT CAUSE :- </a:t>
            </a:r>
            <a:r>
              <a:rPr lang="en-US" sz="1100" dirty="0">
                <a:solidFill>
                  <a:srgbClr val="000000"/>
                </a:solidFill>
                <a:latin typeface="Calibri" pitchFamily="34" charset="0"/>
              </a:rPr>
              <a:t>Wrong fixture design</a:t>
            </a:r>
            <a:r>
              <a:rPr lang="en-US" sz="1200" b="1" dirty="0">
                <a:solidFill>
                  <a:srgbClr val="FF0000"/>
                </a:solidFill>
                <a:latin typeface="Calibri" pitchFamily="34" charset="0"/>
              </a:rPr>
              <a:t>.</a:t>
            </a:r>
            <a:endParaRPr lang="en-US" altLang="en-US" sz="1200" b="1" dirty="0">
              <a:solidFill>
                <a:srgbClr val="FF0000"/>
              </a:solidFill>
              <a:latin typeface="Calibri" pitchFamily="34" charset="0"/>
            </a:endParaRPr>
          </a:p>
        </p:txBody>
      </p:sp>
      <p:sp>
        <p:nvSpPr>
          <p:cNvPr id="91203" name="Line 86"/>
          <p:cNvSpPr>
            <a:spLocks noChangeShapeType="1"/>
          </p:cNvSpPr>
          <p:nvPr/>
        </p:nvSpPr>
        <p:spPr bwMode="auto">
          <a:xfrm>
            <a:off x="6326188" y="1905000"/>
            <a:ext cx="0" cy="2730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204" name="Line 87"/>
          <p:cNvSpPr>
            <a:spLocks noChangeShapeType="1"/>
          </p:cNvSpPr>
          <p:nvPr/>
        </p:nvSpPr>
        <p:spPr bwMode="auto">
          <a:xfrm>
            <a:off x="6326188" y="2152650"/>
            <a:ext cx="0" cy="7620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1205" name="Rectangle 84"/>
          <p:cNvSpPr>
            <a:spLocks noChangeArrowheads="1"/>
          </p:cNvSpPr>
          <p:nvPr/>
        </p:nvSpPr>
        <p:spPr bwMode="auto">
          <a:xfrm>
            <a:off x="5870575" y="3657600"/>
            <a:ext cx="608013"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200" b="1">
                <a:solidFill>
                  <a:srgbClr val="000000"/>
                </a:solidFill>
                <a:latin typeface="Calibri" pitchFamily="34" charset="0"/>
              </a:rPr>
              <a:t>AFTER</a:t>
            </a:r>
            <a:endParaRPr lang="en-US" b="1">
              <a:solidFill>
                <a:srgbClr val="000000"/>
              </a:solidFill>
              <a:latin typeface="Times New Roman" pitchFamily="18" charset="0"/>
            </a:endParaRPr>
          </a:p>
        </p:txBody>
      </p:sp>
      <p:sp>
        <p:nvSpPr>
          <p:cNvPr id="91206" name="Rectangle 53"/>
          <p:cNvSpPr>
            <a:spLocks noChangeArrowheads="1"/>
          </p:cNvSpPr>
          <p:nvPr/>
        </p:nvSpPr>
        <p:spPr bwMode="auto">
          <a:xfrm>
            <a:off x="6478588" y="2057400"/>
            <a:ext cx="25130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r>
              <a:rPr lang="en-US" sz="1100" b="1" dirty="0" smtClean="0">
                <a:solidFill>
                  <a:srgbClr val="000000"/>
                </a:solidFill>
                <a:latin typeface="Calibri" pitchFamily="34" charset="0"/>
              </a:rPr>
              <a:t>Samadhan ,</a:t>
            </a:r>
            <a:r>
              <a:rPr lang="en-US" sz="1100" b="1" dirty="0" err="1" smtClean="0">
                <a:solidFill>
                  <a:srgbClr val="000000"/>
                </a:solidFill>
                <a:latin typeface="Calibri" pitchFamily="34" charset="0"/>
              </a:rPr>
              <a:t>niteen</a:t>
            </a:r>
            <a:r>
              <a:rPr lang="en-US" sz="1100" b="1" dirty="0" smtClean="0">
                <a:solidFill>
                  <a:srgbClr val="000000"/>
                </a:solidFill>
                <a:latin typeface="Calibri" pitchFamily="34" charset="0"/>
              </a:rPr>
              <a:t> ,</a:t>
            </a:r>
            <a:r>
              <a:rPr lang="en-US" sz="1100" b="1" dirty="0" err="1" smtClean="0">
                <a:solidFill>
                  <a:srgbClr val="000000"/>
                </a:solidFill>
                <a:latin typeface="Calibri" pitchFamily="34" charset="0"/>
              </a:rPr>
              <a:t>Sandip</a:t>
            </a:r>
            <a:r>
              <a:rPr lang="en-US" sz="1100" b="1" dirty="0" smtClean="0">
                <a:solidFill>
                  <a:srgbClr val="000000"/>
                </a:solidFill>
                <a:latin typeface="Calibri" pitchFamily="34" charset="0"/>
              </a:rPr>
              <a:t> </a:t>
            </a:r>
            <a:r>
              <a:rPr lang="en-US" sz="1100" b="1" dirty="0">
                <a:solidFill>
                  <a:srgbClr val="000000"/>
                </a:solidFill>
                <a:latin typeface="Calibri" pitchFamily="34" charset="0"/>
              </a:rPr>
              <a:t>Patil</a:t>
            </a:r>
          </a:p>
        </p:txBody>
      </p:sp>
      <p:sp>
        <p:nvSpPr>
          <p:cNvPr id="91207" name="Rectangle 54"/>
          <p:cNvSpPr>
            <a:spLocks noChangeArrowheads="1"/>
          </p:cNvSpPr>
          <p:nvPr/>
        </p:nvSpPr>
        <p:spPr bwMode="auto">
          <a:xfrm>
            <a:off x="6478588" y="2209800"/>
            <a:ext cx="2513012" cy="152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r>
              <a:rPr lang="en-US" sz="1100" b="1">
                <a:solidFill>
                  <a:srgbClr val="000000"/>
                </a:solidFill>
                <a:latin typeface="Calibri" pitchFamily="34" charset="0"/>
              </a:rPr>
              <a:t>Sunil Kinkar Sir</a:t>
            </a:r>
          </a:p>
        </p:txBody>
      </p:sp>
      <p:sp>
        <p:nvSpPr>
          <p:cNvPr id="91208" name="Rectangle 88"/>
          <p:cNvSpPr>
            <a:spLocks noChangeArrowheads="1"/>
          </p:cNvSpPr>
          <p:nvPr/>
        </p:nvSpPr>
        <p:spPr bwMode="auto">
          <a:xfrm>
            <a:off x="6478588" y="3581400"/>
            <a:ext cx="2513012"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b="1" dirty="0">
                <a:solidFill>
                  <a:srgbClr val="0000CC"/>
                </a:solidFill>
                <a:latin typeface="Calibri" pitchFamily="34" charset="0"/>
              </a:rPr>
              <a:t>WHAT TO DO:  </a:t>
            </a:r>
            <a:r>
              <a:rPr lang="en-US" sz="1100" dirty="0">
                <a:solidFill>
                  <a:srgbClr val="000000"/>
                </a:solidFill>
                <a:latin typeface="Calibri" pitchFamily="34" charset="0"/>
              </a:rPr>
              <a:t>Verification of fixture</a:t>
            </a:r>
          </a:p>
          <a:p>
            <a:pPr eaLnBrk="1" hangingPunct="1"/>
            <a:endParaRPr lang="en-US" sz="1200" b="1" dirty="0">
              <a:solidFill>
                <a:srgbClr val="0000CC"/>
              </a:solidFill>
              <a:latin typeface="Calibri" pitchFamily="34" charset="0"/>
            </a:endParaRPr>
          </a:p>
          <a:p>
            <a:pPr eaLnBrk="1" hangingPunct="1"/>
            <a:r>
              <a:rPr lang="en-US" sz="1200" b="1" dirty="0">
                <a:solidFill>
                  <a:srgbClr val="0000CC"/>
                </a:solidFill>
                <a:latin typeface="Calibri" pitchFamily="34" charset="0"/>
              </a:rPr>
              <a:t>HOW TO DO: </a:t>
            </a:r>
            <a:r>
              <a:rPr lang="en-US" sz="1100" dirty="0">
                <a:solidFill>
                  <a:srgbClr val="000000"/>
                </a:solidFill>
                <a:latin typeface="Calibri" pitchFamily="34" charset="0"/>
              </a:rPr>
              <a:t>Visually</a:t>
            </a:r>
          </a:p>
          <a:p>
            <a:pPr eaLnBrk="1" hangingPunct="1"/>
            <a:endParaRPr lang="en-US" sz="1200" b="1" dirty="0">
              <a:solidFill>
                <a:srgbClr val="0000CC"/>
              </a:solidFill>
              <a:latin typeface="Calibri" pitchFamily="34" charset="0"/>
            </a:endParaRPr>
          </a:p>
          <a:p>
            <a:pPr eaLnBrk="1" hangingPunct="1"/>
            <a:r>
              <a:rPr lang="en-US" sz="1200" b="1" dirty="0">
                <a:solidFill>
                  <a:srgbClr val="0000CC"/>
                </a:solidFill>
                <a:latin typeface="Calibri" pitchFamily="34" charset="0"/>
              </a:rPr>
              <a:t>FREQUENCY : </a:t>
            </a:r>
            <a:r>
              <a:rPr lang="en-US" sz="1100" dirty="0">
                <a:solidFill>
                  <a:srgbClr val="000000"/>
                </a:solidFill>
                <a:latin typeface="Calibri" pitchFamily="34" charset="0"/>
              </a:rPr>
              <a:t>Daily</a:t>
            </a:r>
          </a:p>
        </p:txBody>
      </p:sp>
      <p:sp>
        <p:nvSpPr>
          <p:cNvPr id="91209" name="Rectangle 83"/>
          <p:cNvSpPr>
            <a:spLocks noChangeArrowheads="1"/>
          </p:cNvSpPr>
          <p:nvPr/>
        </p:nvSpPr>
        <p:spPr bwMode="auto">
          <a:xfrm>
            <a:off x="2595563" y="3657600"/>
            <a:ext cx="609600" cy="228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r>
              <a:rPr lang="en-US" sz="1200" b="1">
                <a:solidFill>
                  <a:srgbClr val="000000"/>
                </a:solidFill>
                <a:latin typeface="Calibri" pitchFamily="34" charset="0"/>
              </a:rPr>
              <a:t>BEFORE</a:t>
            </a:r>
            <a:endParaRPr lang="en-US" b="1">
              <a:solidFill>
                <a:srgbClr val="000000"/>
              </a:solidFill>
              <a:latin typeface="Times New Roman" pitchFamily="18" charset="0"/>
            </a:endParaRPr>
          </a:p>
        </p:txBody>
      </p:sp>
      <p:sp>
        <p:nvSpPr>
          <p:cNvPr id="91210" name="TextBox 4"/>
          <p:cNvSpPr txBox="1">
            <a:spLocks noChangeArrowheads="1"/>
          </p:cNvSpPr>
          <p:nvPr/>
        </p:nvSpPr>
        <p:spPr bwMode="auto">
          <a:xfrm>
            <a:off x="1182688" y="234950"/>
            <a:ext cx="423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200" b="1">
                <a:solidFill>
                  <a:srgbClr val="000000"/>
                </a:solidFill>
                <a:latin typeface="Calibri" pitchFamily="34" charset="0"/>
              </a:rPr>
              <a:t>P15</a:t>
            </a:r>
            <a:endParaRPr lang="en-US" b="1">
              <a:solidFill>
                <a:srgbClr val="000000"/>
              </a:solidFill>
              <a:latin typeface="Calibri" pitchFamily="34" charset="0"/>
            </a:endParaRPr>
          </a:p>
        </p:txBody>
      </p:sp>
      <p:pic>
        <p:nvPicPr>
          <p:cNvPr id="91211" name="Picture 1"/>
          <p:cNvPicPr>
            <a:picLocks noChangeAspect="1"/>
          </p:cNvPicPr>
          <p:nvPr/>
        </p:nvPicPr>
        <p:blipFill>
          <a:blip r:embed="rId4">
            <a:extLst>
              <a:ext uri="{28A0092B-C50C-407E-A947-70E740481C1C}">
                <a14:useLocalDpi xmlns:a14="http://schemas.microsoft.com/office/drawing/2010/main" val="0"/>
              </a:ext>
            </a:extLst>
          </a:blip>
          <a:srcRect l="22818" t="32060" r="23480" b="6107"/>
          <a:stretch>
            <a:fillRect/>
          </a:stretch>
        </p:blipFill>
        <p:spPr bwMode="auto">
          <a:xfrm>
            <a:off x="211138" y="2208213"/>
            <a:ext cx="1909762"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212"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35363" y="2041525"/>
            <a:ext cx="2103437"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Rectangle 34"/>
          <p:cNvSpPr>
            <a:spLocks noChangeArrowheads="1"/>
          </p:cNvSpPr>
          <p:nvPr/>
        </p:nvSpPr>
        <p:spPr bwMode="auto">
          <a:xfrm>
            <a:off x="5713413" y="461963"/>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sp>
        <p:nvSpPr>
          <p:cNvPr id="2" name="Oval 1"/>
          <p:cNvSpPr/>
          <p:nvPr/>
        </p:nvSpPr>
        <p:spPr>
          <a:xfrm>
            <a:off x="1182688" y="2438400"/>
            <a:ext cx="498475" cy="476250"/>
          </a:xfrm>
          <a:prstGeom prst="ellipse">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sp>
        <p:nvSpPr>
          <p:cNvPr id="99" name="Oval 98"/>
          <p:cNvSpPr/>
          <p:nvPr/>
        </p:nvSpPr>
        <p:spPr>
          <a:xfrm>
            <a:off x="4195763" y="2590800"/>
            <a:ext cx="760412" cy="685800"/>
          </a:xfrm>
          <a:prstGeom prst="ellipse">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0000"/>
              </a:solidFill>
            </a:endParaRPr>
          </a:p>
        </p:txBody>
      </p:sp>
      <p:pic>
        <p:nvPicPr>
          <p:cNvPr id="91216" name="Picture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94063" y="4076700"/>
            <a:ext cx="3108325"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 name="Table 101"/>
          <p:cNvGraphicFramePr>
            <a:graphicFrameLocks noGrp="1"/>
          </p:cNvGraphicFramePr>
          <p:nvPr>
            <p:extLst>
              <p:ext uri="{D42A27DB-BD31-4B8C-83A1-F6EECF244321}">
                <p14:modId xmlns:p14="http://schemas.microsoft.com/office/powerpoint/2010/main" val="376909889"/>
              </p:ext>
            </p:extLst>
          </p:nvPr>
        </p:nvGraphicFramePr>
        <p:xfrm>
          <a:off x="6575425" y="4953000"/>
          <a:ext cx="2322513" cy="1600211"/>
        </p:xfrm>
        <a:graphic>
          <a:graphicData uri="http://schemas.openxmlformats.org/drawingml/2006/table">
            <a:tbl>
              <a:tblPr firstRow="1" bandRow="1"/>
              <a:tblGrid>
                <a:gridCol w="286711"/>
                <a:gridCol w="432319"/>
                <a:gridCol w="557629"/>
                <a:gridCol w="572706"/>
                <a:gridCol w="473148"/>
              </a:tblGrid>
              <a:tr h="365760">
                <a:tc gridSpan="5">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700" b="1" dirty="0" err="1" smtClean="0">
                          <a:latin typeface="Arial" panose="020B0604020202020204" pitchFamily="34" charset="0"/>
                          <a:cs typeface="Arial" panose="020B0604020202020204" pitchFamily="34" charset="0"/>
                        </a:rPr>
                        <a:t>Sr</a:t>
                      </a:r>
                      <a:endParaRPr lang="en-US" sz="700" b="1" dirty="0" smtClean="0">
                        <a:latin typeface="Arial" panose="020B0604020202020204" pitchFamily="34" charset="0"/>
                        <a:cs typeface="Arial" panose="020B0604020202020204" pitchFamily="34" charset="0"/>
                      </a:endParaRP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7199">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8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l"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endParaRPr lang="en-US" sz="800" b="0" kern="1200" dirty="0">
                        <a:solidFill>
                          <a:schemeClr val="tx1"/>
                        </a:solidFill>
                        <a:latin typeface="Calibri"/>
                        <a:ea typeface="+mn-ea"/>
                        <a:cs typeface="Arial"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6576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endParaRPr lang="en-US" sz="1800" dirty="0"/>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endParaRPr lang="en-US" sz="1800" dirty="0"/>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endParaRPr lang="en-US" sz="700"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endParaRPr lang="en-US" sz="700"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endParaRPr lang="en-US" sz="700" dirty="0">
                        <a:latin typeface="Arial" panose="020B0604020202020204" pitchFamily="34" charset="0"/>
                        <a:cs typeface="Arial" panose="020B0604020202020204" pitchFamily="34" charset="0"/>
                      </a:endParaRPr>
                    </a:p>
                  </a:txBody>
                  <a:tcPr marL="91428" marR="91428" marT="45722" marB="4572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91245" name="Picture 4"/>
          <p:cNvPicPr>
            <a:picLocks noChangeAspect="1"/>
          </p:cNvPicPr>
          <p:nvPr/>
        </p:nvPicPr>
        <p:blipFill>
          <a:blip r:embed="rId7">
            <a:extLst>
              <a:ext uri="{28A0092B-C50C-407E-A947-70E740481C1C}">
                <a14:useLocalDpi xmlns:a14="http://schemas.microsoft.com/office/drawing/2010/main" val="0"/>
              </a:ext>
            </a:extLst>
          </a:blip>
          <a:srcRect l="30000" t="48334" r="37778" b="14166"/>
          <a:stretch>
            <a:fillRect/>
          </a:stretch>
        </p:blipFill>
        <p:spPr bwMode="auto">
          <a:xfrm>
            <a:off x="2120900" y="2208213"/>
            <a:ext cx="1084263"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421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246</Words>
  <Application>Microsoft Office PowerPoint</Application>
  <PresentationFormat>On-screen Show (4:3)</PresentationFormat>
  <Paragraphs>87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Bhausaheb Unage</cp:lastModifiedBy>
  <cp:revision>35</cp:revision>
  <cp:lastPrinted>2016-08-29T12:27:49Z</cp:lastPrinted>
  <dcterms:created xsi:type="dcterms:W3CDTF">2006-08-16T00:00:00Z</dcterms:created>
  <dcterms:modified xsi:type="dcterms:W3CDTF">2016-09-28T09:48:37Z</dcterms:modified>
</cp:coreProperties>
</file>